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37D8324-3DC3-453D-A213-E687C6D10DB3}"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37D8324-3DC3-453D-A213-E687C6D10DB3}"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7D8324-3DC3-453D-A213-E687C6D10DB3}"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F2BE1C-5658-4357-A213-35F2A8C5D990}"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37D8324-3DC3-453D-A213-E687C6D10DB3}"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F2BE1C-5658-4357-A213-35F2A8C5D990}"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7D8324-3DC3-453D-A213-E687C6D10DB3}"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337D8324-3DC3-453D-A213-E687C6D10DB3}" type="datetimeFigureOut">
              <a:rPr lang="tr-TR" smtClean="0"/>
              <a:t>28.02.2017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F2BE1C-5658-4357-A213-35F2A8C5D990}"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37D8324-3DC3-453D-A213-E687C6D10DB3}" type="datetimeFigureOut">
              <a:rPr lang="tr-TR" smtClean="0"/>
              <a:t>28.02.2017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37D8324-3DC3-453D-A213-E687C6D10DB3}" type="datetimeFigureOut">
              <a:rPr lang="tr-TR" smtClean="0"/>
              <a:t>28.02.2017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7D8324-3DC3-453D-A213-E687C6D10DB3}" type="datetimeFigureOut">
              <a:rPr lang="tr-TR" smtClean="0"/>
              <a:t>28.02.2017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F2BE1C-5658-4357-A213-35F2A8C5D99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7D8324-3DC3-453D-A213-E687C6D10DB3}" type="datetimeFigureOut">
              <a:rPr lang="tr-TR" smtClean="0"/>
              <a:t>28.02.2017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F2BE1C-5658-4357-A213-35F2A8C5D990}"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7D8324-3DC3-453D-A213-E687C6D10DB3}" type="datetimeFigureOut">
              <a:rPr lang="tr-TR" smtClean="0"/>
              <a:t>28.02.2017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F2BE1C-5658-4357-A213-35F2A8C5D990}"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7D8324-3DC3-453D-A213-E687C6D10DB3}" type="datetimeFigureOut">
              <a:rPr lang="tr-TR" smtClean="0"/>
              <a:t>28.02.2017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F2BE1C-5658-4357-A213-35F2A8C5D990}"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DİKSİYON</a:t>
            </a:r>
            <a:endParaRPr lang="tr-TR" dirty="0"/>
          </a:p>
        </p:txBody>
      </p:sp>
      <p:sp>
        <p:nvSpPr>
          <p:cNvPr id="3" name="Alt Başlık 2"/>
          <p:cNvSpPr>
            <a:spLocks noGrp="1"/>
          </p:cNvSpPr>
          <p:nvPr>
            <p:ph type="subTitle" idx="1"/>
          </p:nvPr>
        </p:nvSpPr>
        <p:spPr/>
        <p:txBody>
          <a:bodyPr>
            <a:normAutofit lnSpcReduction="10000"/>
          </a:bodyPr>
          <a:lstStyle/>
          <a:p>
            <a:r>
              <a:rPr lang="tr-TR" dirty="0"/>
              <a:t>Güzel ve etkili konuşmak üzere kullanılacak dil malzemesinin doğru seçilmesi ve bunların konuşmaya yardımcı diğer unsurlarla (sesin uyumu, vurgu, ton, tonlama, durak, üslup, jest ve mimikler, tavır v) uyumlu bir biçimde kullanılabilmesi sanatına Diksiyon denir.</a:t>
            </a:r>
            <a:endParaRPr lang="tr-TR" dirty="0"/>
          </a:p>
        </p:txBody>
      </p:sp>
    </p:spTree>
    <p:extLst>
      <p:ext uri="{BB962C8B-B14F-4D97-AF65-F5344CB8AC3E}">
        <p14:creationId xmlns:p14="http://schemas.microsoft.com/office/powerpoint/2010/main" val="633544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a:t>
            </a:r>
            <a:r>
              <a:rPr lang="tr-TR" dirty="0" smtClean="0"/>
              <a:t>ir </a:t>
            </a:r>
            <a:r>
              <a:rPr lang="tr-TR" dirty="0"/>
              <a:t>dili seslerinin oluşumları, boğumlanma özellikleri, kelimelerdeki sıralanışları, yüklendikleri görevler ve uğradıkları çeşitli değişmeler açısından inceleyen gramer dalıdır.</a:t>
            </a:r>
            <a:endParaRPr lang="tr-TR" dirty="0"/>
          </a:p>
        </p:txBody>
      </p:sp>
      <p:sp>
        <p:nvSpPr>
          <p:cNvPr id="3" name="Başlık 2"/>
          <p:cNvSpPr>
            <a:spLocks noGrp="1"/>
          </p:cNvSpPr>
          <p:nvPr>
            <p:ph type="title"/>
          </p:nvPr>
        </p:nvSpPr>
        <p:spPr/>
        <p:txBody>
          <a:bodyPr/>
          <a:lstStyle/>
          <a:p>
            <a:r>
              <a:rPr lang="tr-TR" dirty="0" smtClean="0"/>
              <a:t>Fonetik</a:t>
            </a:r>
            <a:endParaRPr lang="tr-TR" dirty="0"/>
          </a:p>
        </p:txBody>
      </p:sp>
    </p:spTree>
    <p:extLst>
      <p:ext uri="{BB962C8B-B14F-4D97-AF65-F5344CB8AC3E}">
        <p14:creationId xmlns:p14="http://schemas.microsoft.com/office/powerpoint/2010/main" val="3354791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Artikülasyon konuşma organlarının boğazdan çıkan sese biçim vermek için topluca çalışmasıdır. Kapımızın önünden geçen sokak satıcıları bağırarak sattıklarını herkese duyurmak isterler. Yine de ne dediklerini anlamak için çıkıp sorma ihtiyacı duyarız. Önemli olan söylenenlerin anlaşılmasıdır. Söylenen sözlerin anlaşılması için temel sesler ünlüler değil, ünsüzlerdir.</a:t>
            </a:r>
            <a:endParaRPr lang="tr-TR" dirty="0"/>
          </a:p>
        </p:txBody>
      </p:sp>
      <p:sp>
        <p:nvSpPr>
          <p:cNvPr id="3" name="Başlık 2"/>
          <p:cNvSpPr>
            <a:spLocks noGrp="1"/>
          </p:cNvSpPr>
          <p:nvPr>
            <p:ph type="title"/>
          </p:nvPr>
        </p:nvSpPr>
        <p:spPr/>
        <p:txBody>
          <a:bodyPr/>
          <a:lstStyle/>
          <a:p>
            <a:r>
              <a:rPr lang="tr-TR" dirty="0"/>
              <a:t>Artikülasyon (Boğumlanma)</a:t>
            </a:r>
            <a:endParaRPr lang="tr-TR" dirty="0"/>
          </a:p>
        </p:txBody>
      </p:sp>
    </p:spTree>
    <p:extLst>
      <p:ext uri="{BB962C8B-B14F-4D97-AF65-F5344CB8AC3E}">
        <p14:creationId xmlns:p14="http://schemas.microsoft.com/office/powerpoint/2010/main" val="83628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Seslerin ağızdan çıkışına ve dilin konumuna dikkat etmek gerekmektedir. Diksiyon ve ses ayrılmaz bir bütündür; sesin anlam kazanabilmesi için düzgün bir diksiyona, diksiyonun ortaya çıkabilmesi için de sese ihtiyaç vardır. Burada bahsettiğimiz ses ile ilgili kavramlara ilerleyen konularda yer vereceğiz.</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7295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Ciğerlerden gelen havanın ses yolunun herhangi bir noktasındaki boğumlanması ile oluşan ve yayılarak kulaklarla algılanan titreşime ses denir. Sesin saniyedeki titreşim sayısına frekans ya da perde denir. Sesler, ses yolu adı verilen akciğerlerden başlayıp boğaz, gırtlak, damak, dil, diş ve dudakların çeşitli hareketleri sonucunda oluşur. Sesler oluş biçimlerine ve oluşum yerlerine göre tasnif edilirler.</a:t>
            </a:r>
            <a:endParaRPr lang="tr-TR" dirty="0"/>
          </a:p>
        </p:txBody>
      </p:sp>
      <p:sp>
        <p:nvSpPr>
          <p:cNvPr id="3" name="Başlık 2"/>
          <p:cNvSpPr>
            <a:spLocks noGrp="1"/>
          </p:cNvSpPr>
          <p:nvPr>
            <p:ph type="title"/>
          </p:nvPr>
        </p:nvSpPr>
        <p:spPr/>
        <p:txBody>
          <a:bodyPr/>
          <a:lstStyle/>
          <a:p>
            <a:r>
              <a:rPr lang="tr-TR" b="1" dirty="0"/>
              <a:t>SES</a:t>
            </a:r>
            <a:endParaRPr lang="tr-TR" dirty="0"/>
          </a:p>
        </p:txBody>
      </p:sp>
    </p:spTree>
    <p:extLst>
      <p:ext uri="{BB962C8B-B14F-4D97-AF65-F5344CB8AC3E}">
        <p14:creationId xmlns:p14="http://schemas.microsoft.com/office/powerpoint/2010/main" val="176065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Sesin Ortaya Çıkışı: </a:t>
            </a:r>
            <a:r>
              <a:rPr lang="tr-TR" dirty="0"/>
              <a:t>Gırtlağın içinde ikisi sağda ikisi solda olmak üzere dört adet ince kiriş vardır. Seslenmeye yarayan kirişler iki tanedir. Ses çıkarmayı isteyince bu bir çift kiriş gereğine uygun biçimde birbirine yaklaşarak gerilir. Akciğerlerden itilen hava bu kirişlerde isteğimize göre ince, kalın, sert, yumuşak vb. sesler biçiminde perdelenir. Bu ses ağız içinde çeşitli değişmelere uğrayıp </a:t>
            </a:r>
            <a:r>
              <a:rPr lang="tr-TR" dirty="0" err="1"/>
              <a:t>boğumlanır</a:t>
            </a:r>
            <a:r>
              <a:rPr lang="tr-TR" dirty="0"/>
              <a:t>, konuşma sesi biçimine girer.</a:t>
            </a:r>
            <a:endParaRPr lang="tr-TR" dirty="0"/>
          </a:p>
        </p:txBody>
      </p:sp>
      <p:sp>
        <p:nvSpPr>
          <p:cNvPr id="3" name="Başlık 2"/>
          <p:cNvSpPr>
            <a:spLocks noGrp="1"/>
          </p:cNvSpPr>
          <p:nvPr>
            <p:ph type="title"/>
          </p:nvPr>
        </p:nvSpPr>
        <p:spPr/>
        <p:txBody>
          <a:bodyPr/>
          <a:lstStyle/>
          <a:p>
            <a:r>
              <a:rPr lang="tr-TR" b="1" dirty="0"/>
              <a:t>Ses Olayı</a:t>
            </a:r>
            <a:endParaRPr lang="tr-TR" dirty="0"/>
          </a:p>
        </p:txBody>
      </p:sp>
    </p:spTree>
    <p:extLst>
      <p:ext uri="{BB962C8B-B14F-4D97-AF65-F5344CB8AC3E}">
        <p14:creationId xmlns:p14="http://schemas.microsoft.com/office/powerpoint/2010/main" val="2793518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b="1" dirty="0"/>
              <a:t>Ses Yolu: </a:t>
            </a:r>
            <a:r>
              <a:rPr lang="tr-TR" dirty="0"/>
              <a:t>Göğüs boşluğundan dudaklara kadar varan kısma denir.</a:t>
            </a:r>
          </a:p>
          <a:p>
            <a:r>
              <a:rPr lang="tr-TR" b="1" dirty="0"/>
              <a:t> </a:t>
            </a:r>
            <a:endParaRPr lang="tr-TR" dirty="0"/>
          </a:p>
          <a:p>
            <a:r>
              <a:rPr lang="tr-TR" b="1" dirty="0"/>
              <a:t>Konuşma Aygıtı: </a:t>
            </a:r>
            <a:r>
              <a:rPr lang="tr-TR" dirty="0"/>
              <a:t>Göğüs boşluğu-akciğer-gırtlak-kirişler-küçük dil- dil- damak-diş etleri dişler- dudaklar- geniz-burun. Bunların hepsine birden konuşma aygıtı denir. Bunların birinde hastalık, sakatlık bulunuyorsa seslerden bazılarının veya tamamının uygun biçimde çıkmasına engel olur. Dişleri dökülmüş kişilerin ( </a:t>
            </a:r>
            <a:r>
              <a:rPr lang="tr-TR" dirty="0" err="1"/>
              <a:t>s,ş,ç,t,j,l,n,r,z,c,d</a:t>
            </a:r>
            <a:r>
              <a:rPr lang="tr-TR" dirty="0"/>
              <a:t>), nezle olan insanların söyleyişleri farklıdır.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18573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r>
              <a:rPr lang="tr-TR" b="1" dirty="0"/>
              <a:t>Şiddet: </a:t>
            </a:r>
            <a:r>
              <a:rPr lang="tr-TR" dirty="0"/>
              <a:t>Sesin yarattığı etkinin gücüdür. Aynı tondaki seslerin hafif ya da kuvvetli oluşunu anlatır.</a:t>
            </a:r>
          </a:p>
          <a:p>
            <a:r>
              <a:rPr lang="tr-TR" b="1" dirty="0"/>
              <a:t> </a:t>
            </a:r>
            <a:endParaRPr lang="tr-TR" dirty="0"/>
          </a:p>
          <a:p>
            <a:r>
              <a:rPr lang="tr-TR" b="1" dirty="0"/>
              <a:t>Yükseklik: </a:t>
            </a:r>
            <a:r>
              <a:rPr lang="tr-TR" dirty="0"/>
              <a:t>Kalın sesleri ince seslerden ayıran niteliktir. Pes ses ve tiz ses olarak bölümlendirilir.</a:t>
            </a:r>
          </a:p>
          <a:p>
            <a:r>
              <a:rPr lang="tr-TR" b="1" dirty="0"/>
              <a:t> </a:t>
            </a:r>
            <a:endParaRPr lang="tr-TR" dirty="0"/>
          </a:p>
          <a:p>
            <a:r>
              <a:rPr lang="tr-TR" b="1" dirty="0"/>
              <a:t>Tını: </a:t>
            </a:r>
            <a:r>
              <a:rPr lang="tr-TR" dirty="0"/>
              <a:t>Farklı cisimlerin titreşimlerinden aynı yükseklikte çıkan seslerin birbirinden ayrımını belirten niteliktir</a:t>
            </a:r>
            <a:r>
              <a:rPr lang="tr-TR" dirty="0" smtClean="0"/>
              <a:t>.</a:t>
            </a:r>
          </a:p>
          <a:p>
            <a:r>
              <a:rPr lang="tr-TR" b="1" dirty="0"/>
              <a:t>Tiz Ses: </a:t>
            </a:r>
            <a:r>
              <a:rPr lang="tr-TR" dirty="0"/>
              <a:t>İnsan kulağına ince ve keskin bir biçimde yansıyan seslerdir.</a:t>
            </a:r>
          </a:p>
          <a:p>
            <a:r>
              <a:rPr lang="tr-TR" b="1" dirty="0"/>
              <a:t> </a:t>
            </a:r>
            <a:endParaRPr lang="tr-TR" dirty="0"/>
          </a:p>
          <a:p>
            <a:r>
              <a:rPr lang="tr-TR" b="1" dirty="0"/>
              <a:t>Pes Ses: </a:t>
            </a:r>
            <a:r>
              <a:rPr lang="tr-TR" dirty="0"/>
              <a:t>İnsan kulağına alçak, aşağı, hafif, yavaş ve kalın bir biçimde yansıyan seslerdir.</a:t>
            </a:r>
          </a:p>
          <a:p>
            <a:endParaRPr lang="tr-TR" dirty="0"/>
          </a:p>
          <a:p>
            <a:endParaRPr lang="tr-TR" dirty="0"/>
          </a:p>
        </p:txBody>
      </p:sp>
      <p:sp>
        <p:nvSpPr>
          <p:cNvPr id="3" name="Başlık 2"/>
          <p:cNvSpPr>
            <a:spLocks noGrp="1"/>
          </p:cNvSpPr>
          <p:nvPr>
            <p:ph type="title"/>
          </p:nvPr>
        </p:nvSpPr>
        <p:spPr/>
        <p:txBody>
          <a:bodyPr/>
          <a:lstStyle/>
          <a:p>
            <a:r>
              <a:rPr lang="tr-TR" b="1" dirty="0"/>
              <a:t>Sesin Nitelikleri</a:t>
            </a:r>
            <a:endParaRPr lang="tr-TR" dirty="0"/>
          </a:p>
        </p:txBody>
      </p:sp>
    </p:spTree>
    <p:extLst>
      <p:ext uri="{BB962C8B-B14F-4D97-AF65-F5344CB8AC3E}">
        <p14:creationId xmlns:p14="http://schemas.microsoft.com/office/powerpoint/2010/main" val="45927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Ses Kirişlerinin düzgün titreşimi ile meydana gelen ünlüler (Selenler; a, e, ı, i, o, ö, </a:t>
            </a:r>
            <a:r>
              <a:rPr lang="tr-TR" dirty="0" err="1"/>
              <a:t>u,ü</a:t>
            </a:r>
            <a:r>
              <a:rPr lang="tr-TR" dirty="0"/>
              <a:t>)</a:t>
            </a:r>
          </a:p>
          <a:p>
            <a:r>
              <a:rPr lang="tr-TR" dirty="0"/>
              <a:t> </a:t>
            </a:r>
          </a:p>
          <a:p>
            <a:r>
              <a:rPr lang="tr-TR" dirty="0"/>
              <a:t>Ses yolundan çıkarken gırtlak, damak, dişler ve dudaklar gibi herhangi bir engelle karşılaşmayan seslere "ünlü" adı verilir. Türkçede ünlüler söylenişlerine göre üç grupta incelenmektedir.</a:t>
            </a:r>
          </a:p>
          <a:p>
            <a:endParaRPr lang="tr-TR" dirty="0"/>
          </a:p>
        </p:txBody>
      </p:sp>
      <p:sp>
        <p:nvSpPr>
          <p:cNvPr id="3" name="Başlık 2"/>
          <p:cNvSpPr>
            <a:spLocks noGrp="1"/>
          </p:cNvSpPr>
          <p:nvPr>
            <p:ph type="title"/>
          </p:nvPr>
        </p:nvSpPr>
        <p:spPr/>
        <p:txBody>
          <a:bodyPr/>
          <a:lstStyle/>
          <a:p>
            <a:r>
              <a:rPr lang="tr-TR" b="1" dirty="0"/>
              <a:t>Diksiyon Bakımından Ses</a:t>
            </a:r>
            <a:endParaRPr lang="tr-TR" dirty="0"/>
          </a:p>
        </p:txBody>
      </p:sp>
    </p:spTree>
    <p:extLst>
      <p:ext uri="{BB962C8B-B14F-4D97-AF65-F5344CB8AC3E}">
        <p14:creationId xmlns:p14="http://schemas.microsoft.com/office/powerpoint/2010/main" val="2499834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u="sng" dirty="0"/>
              <a:t>a. Dilin Durumuna Göre Ünlüler</a:t>
            </a:r>
            <a:r>
              <a:rPr lang="tr-TR" dirty="0"/>
              <a:t>: "Ünlü" adını verdiğimiz sesler ağız yolundan çıkarılırken dil, öne ve arkaya doğru hareket eder. Dilin arkaya doğru hareket etmesi sonucunda kalın ünlüler, öne doğru hareket etmesi durumunda ise ince ünlüler çıkarılır. Kalın (art) ünlüler; a, ı, o, u'dur. İnce(ön) ünlüler ise </a:t>
            </a:r>
            <a:r>
              <a:rPr lang="tr-TR" dirty="0" err="1"/>
              <a:t>e,i,ö</a:t>
            </a:r>
            <a:r>
              <a:rPr lang="tr-TR" dirty="0"/>
              <a:t> ve ü'dür.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9346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u="sng" dirty="0"/>
              <a:t>b. Dudakların Durumuna Göre Ünlüler:</a:t>
            </a:r>
            <a:r>
              <a:rPr lang="tr-TR" dirty="0"/>
              <a:t> Ünlüler çıkarılırken dudaklar düz ve yuvarlak olmak üzere iki şekle girerler. Dudağın düzleşmesiyle çıkan ünlülere düz ünlüler; yuvarlaklaşmasıyla çıkan ünlülere ise "yuvarlak </a:t>
            </a:r>
            <a:r>
              <a:rPr lang="tr-TR" dirty="0" err="1"/>
              <a:t>ünlüler"adı</a:t>
            </a:r>
            <a:r>
              <a:rPr lang="tr-TR" dirty="0"/>
              <a:t> verilir. Düz ünlüler; </a:t>
            </a:r>
            <a:r>
              <a:rPr lang="tr-TR" dirty="0" err="1"/>
              <a:t>a,e,ı,i'dir</a:t>
            </a:r>
            <a:r>
              <a:rPr lang="tr-TR" dirty="0"/>
              <a:t>. Yuvarlak ünlüler ise o, </a:t>
            </a:r>
            <a:r>
              <a:rPr lang="tr-TR" dirty="0" err="1"/>
              <a:t>ö,u,ü'dür</a:t>
            </a:r>
            <a:r>
              <a:rPr lang="tr-TR" dirty="0"/>
              <a:t>.</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91506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Diksiyon kelime anlamı olarak Latincede </a:t>
            </a:r>
            <a:r>
              <a:rPr lang="tr-TR" dirty="0" err="1"/>
              <a:t>dictio</a:t>
            </a:r>
            <a:r>
              <a:rPr lang="tr-TR" dirty="0"/>
              <a:t> ve </a:t>
            </a:r>
            <a:r>
              <a:rPr lang="tr-TR" dirty="0" err="1"/>
              <a:t>distus</a:t>
            </a:r>
            <a:r>
              <a:rPr lang="tr-TR" dirty="0"/>
              <a:t> sözcüklerinden Fransızcaya </a:t>
            </a:r>
            <a:r>
              <a:rPr lang="tr-TR" dirty="0" err="1"/>
              <a:t>diction</a:t>
            </a:r>
            <a:r>
              <a:rPr lang="tr-TR" dirty="0"/>
              <a:t> olarak geçmiş, dilimize de </a:t>
            </a:r>
            <a:r>
              <a:rPr lang="tr-TR" dirty="0" err="1"/>
              <a:t>Fransızcıdan</a:t>
            </a:r>
            <a:r>
              <a:rPr lang="tr-TR" dirty="0"/>
              <a:t> söylendiği gibi alınmıştır.</a:t>
            </a:r>
          </a:p>
          <a:p>
            <a:r>
              <a:rPr lang="tr-TR" dirty="0"/>
              <a:t> </a:t>
            </a:r>
          </a:p>
          <a:p>
            <a:r>
              <a:rPr lang="tr-TR" dirty="0"/>
              <a:t>Bu kelimenin Latince anlamı “söz söylerken sözcüklerin seçilip düzenlenerek düşünceleri kolaylıkla anlatma tarzı.” demektir.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649590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u="sng" dirty="0"/>
              <a:t>c. Çenenin Durumuna Göre Ünlüler:</a:t>
            </a:r>
            <a:r>
              <a:rPr lang="tr-TR" dirty="0"/>
              <a:t> Ünlülerin çıkartılmasında çenenin de önemli bir işlevi bulunmaktadır. Kimi ünlülerde çene aşağıya doğru açılırken kimilerinde çene daralır. Çenenin genişlemesiyle çıkarılan ünlülere "geniş ünlüler"; çenenin daralmasıyla çıkarılan ünlülere "dar ünlüler" denir. Dar ünlüler </a:t>
            </a:r>
            <a:r>
              <a:rPr lang="tr-TR" dirty="0" err="1"/>
              <a:t>ı,i,u,ü</a:t>
            </a:r>
            <a:r>
              <a:rPr lang="tr-TR" dirty="0"/>
              <a:t>' dür. Geniş ünlüler ise a, e, o, ö 'dür.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581168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Hava sızması, hışırtıyla meydana gelen ünsüzler (</a:t>
            </a:r>
            <a:r>
              <a:rPr lang="tr-TR" b="1" dirty="0" err="1"/>
              <a:t>ç,f,h,k,p,s,ş,t-b,c,d,g,j,l,m,n,r,v,y,z</a:t>
            </a:r>
            <a:r>
              <a:rPr lang="tr-TR" b="1" dirty="0"/>
              <a:t>)</a:t>
            </a:r>
            <a:endParaRPr lang="tr-TR" dirty="0"/>
          </a:p>
          <a:p>
            <a:r>
              <a:rPr lang="tr-TR" b="1" dirty="0"/>
              <a:t> </a:t>
            </a:r>
            <a:endParaRPr lang="tr-TR" dirty="0"/>
          </a:p>
          <a:p>
            <a:r>
              <a:rPr lang="tr-TR" dirty="0"/>
              <a:t>Ses yolundan çıkarken gırtlak, damak, dil, diş ve dudaklar gibi bazı engellere çarparak çıkan seslere "ünsüz" adı verilir.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690686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u="sng" dirty="0"/>
              <a:t>a. Çıkış Yerlerine Göre Ünsüzler:</a:t>
            </a:r>
            <a:r>
              <a:rPr lang="tr-TR" dirty="0"/>
              <a:t> Ünsüzlerin her birinin oluşumunda farklı organların görev aldığı görülmektedir. Bu açıdan ünsüzler şu şekilde sınıflandırılmaktadırlar;</a:t>
            </a:r>
          </a:p>
          <a:p>
            <a:r>
              <a:rPr lang="tr-TR" dirty="0"/>
              <a:t>Dudak ünsüzleri: p, m,</a:t>
            </a:r>
          </a:p>
          <a:p>
            <a:r>
              <a:rPr lang="tr-TR" dirty="0"/>
              <a:t>Diş ünsüzleri : v, f</a:t>
            </a:r>
          </a:p>
          <a:p>
            <a:r>
              <a:rPr lang="tr-TR" dirty="0"/>
              <a:t>Damak ünsüzleri: </a:t>
            </a:r>
            <a:r>
              <a:rPr lang="tr-TR" dirty="0" err="1"/>
              <a:t>k,g,ğ,y</a:t>
            </a:r>
            <a:endParaRPr lang="tr-TR" dirty="0"/>
          </a:p>
          <a:p>
            <a:r>
              <a:rPr lang="tr-TR" dirty="0"/>
              <a:t>Gırtlak : h</a:t>
            </a:r>
          </a:p>
          <a:p>
            <a:r>
              <a:rPr lang="tr-TR" dirty="0"/>
              <a:t>Diş-damak ünsüzleri: Diğer ünsüzler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613819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u="sng" dirty="0"/>
              <a:t>b. Ses Yolundan Çıkışlarına Göre Ünsüzler</a:t>
            </a:r>
            <a:endParaRPr lang="tr-TR" dirty="0"/>
          </a:p>
          <a:p>
            <a:r>
              <a:rPr lang="tr-TR" dirty="0"/>
              <a:t>Sert ünsüzler : ç, f, h, k, p, s, ş, t</a:t>
            </a:r>
          </a:p>
          <a:p>
            <a:r>
              <a:rPr lang="tr-TR" dirty="0"/>
              <a:t>Yumuşak ünsüzler: b, c, d, g, ğ, j, l, m, n, r, v, y, z</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714774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764704"/>
            <a:ext cx="7408333" cy="5361459"/>
          </a:xfrm>
        </p:spPr>
        <p:txBody>
          <a:bodyPr>
            <a:normAutofit fontScale="70000" lnSpcReduction="20000"/>
          </a:bodyPr>
          <a:lstStyle/>
          <a:p>
            <a:r>
              <a:rPr lang="tr-TR" dirty="0">
                <a:solidFill>
                  <a:schemeClr val="bg1"/>
                </a:solidFill>
              </a:rPr>
              <a:t>Aşağıdaki parça üzerinde, sesi dalgalandırmadan bir solukta söylemeye çalışınız ve olabildiğince yavaş sesle, geniş söyleyerek okumaya çalışınız. Soluk alma yerleri ( I) işareti ile belirtilmiştir:</a:t>
            </a:r>
          </a:p>
          <a:p>
            <a:r>
              <a:rPr lang="tr-TR" dirty="0"/>
              <a:t> </a:t>
            </a:r>
          </a:p>
          <a:p>
            <a:r>
              <a:rPr lang="tr-TR" dirty="0"/>
              <a:t>Bin atlı akınlarda çocuklar gibi şendik, I</a:t>
            </a:r>
          </a:p>
          <a:p>
            <a:r>
              <a:rPr lang="tr-TR" dirty="0"/>
              <a:t>Bin atlı o gün dev gibi bir orduyu yendik, I</a:t>
            </a:r>
          </a:p>
          <a:p>
            <a:r>
              <a:rPr lang="tr-TR" dirty="0"/>
              <a:t>Ak tolgalı beyler beyi haykırdı: I “İlerle!”</a:t>
            </a:r>
          </a:p>
          <a:p>
            <a:r>
              <a:rPr lang="tr-TR" dirty="0"/>
              <a:t>Bir yaz günü geçtik Tuna’dan kafilelerle. I</a:t>
            </a:r>
          </a:p>
          <a:p>
            <a:r>
              <a:rPr lang="tr-TR" dirty="0"/>
              <a:t> </a:t>
            </a:r>
          </a:p>
          <a:p>
            <a:r>
              <a:rPr lang="tr-TR" dirty="0"/>
              <a:t>Şimşek gibi bir semte atıldık yedi koldan, I</a:t>
            </a:r>
          </a:p>
          <a:p>
            <a:r>
              <a:rPr lang="tr-TR" dirty="0"/>
              <a:t>Şimşek gibi Türk atlarının geçtiği yoldan. I</a:t>
            </a:r>
          </a:p>
          <a:p>
            <a:r>
              <a:rPr lang="tr-TR" dirty="0"/>
              <a:t>Birden dolu dizgin boşanan atlarımızla</a:t>
            </a:r>
          </a:p>
          <a:p>
            <a:r>
              <a:rPr lang="tr-TR" dirty="0"/>
              <a:t>Yerden yedi kat arşa kanatlandık o hızla</a:t>
            </a:r>
            <a:r>
              <a:rPr lang="tr-TR" dirty="0" smtClean="0"/>
              <a:t>. I</a:t>
            </a:r>
            <a:endParaRPr lang="tr-TR" dirty="0"/>
          </a:p>
          <a:p>
            <a:r>
              <a:rPr lang="tr-TR" dirty="0"/>
              <a:t> </a:t>
            </a:r>
          </a:p>
          <a:p>
            <a:r>
              <a:rPr lang="tr-TR" dirty="0"/>
              <a:t>Cennette bu gün gülleri açmış görürüz de</a:t>
            </a:r>
          </a:p>
          <a:p>
            <a:r>
              <a:rPr lang="tr-TR" dirty="0"/>
              <a:t>Hala o kızıl hatıra titrer gözümüzde. I</a:t>
            </a:r>
          </a:p>
          <a:p>
            <a:r>
              <a:rPr lang="tr-TR" dirty="0"/>
              <a:t>Bin atlı akınlarda çocuklar gibi şendik, I</a:t>
            </a:r>
          </a:p>
          <a:p>
            <a:r>
              <a:rPr lang="tr-TR" dirty="0"/>
              <a:t>Bin atlı o gün dev gibi bir orduyu yendik.</a:t>
            </a:r>
          </a:p>
          <a:p>
            <a:r>
              <a:rPr lang="tr-TR" dirty="0"/>
              <a:t>(</a:t>
            </a:r>
            <a:r>
              <a:rPr lang="tr-TR" b="1" dirty="0"/>
              <a:t>Yahya Kemal Beyatlı, Akıncılar.)</a:t>
            </a:r>
            <a:endParaRPr lang="tr-TR" dirty="0"/>
          </a:p>
          <a:p>
            <a:endParaRPr lang="tr-TR" dirty="0"/>
          </a:p>
        </p:txBody>
      </p:sp>
    </p:spTree>
    <p:extLst>
      <p:ext uri="{BB962C8B-B14F-4D97-AF65-F5344CB8AC3E}">
        <p14:creationId xmlns:p14="http://schemas.microsoft.com/office/powerpoint/2010/main" val="253539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r>
              <a:rPr lang="tr-TR" dirty="0"/>
              <a:t>Bilgi, tecrübe ve yeteneklerimizi ne kadar etkili ve doğru kullanabiliyoruz?</a:t>
            </a:r>
          </a:p>
          <a:p>
            <a:r>
              <a:rPr lang="tr-TR" dirty="0"/>
              <a:t> </a:t>
            </a:r>
          </a:p>
          <a:p>
            <a:r>
              <a:rPr lang="tr-TR" dirty="0"/>
              <a:t>Mesleki ve özel yaşamda kendimizi iyi ifade edebilmek, yaptığımız işi iyi ve doğru anlatabilmek, rolümüzü doğru oynayabilmek başarımızı artırır.</a:t>
            </a:r>
          </a:p>
          <a:p>
            <a:r>
              <a:rPr lang="tr-TR" dirty="0"/>
              <a:t> </a:t>
            </a:r>
          </a:p>
          <a:p>
            <a:r>
              <a:rPr lang="tr-TR" dirty="0"/>
              <a:t>Dinletebilmek, ikna edebilmek, kabul görmek, tercih edilmek ve başarmak isteriz. Başarmak için ilk adım, doğru ve etkili iletişim kurabilmektir. Bunu sağlayan, konuşma becerimizdir.</a:t>
            </a:r>
          </a:p>
          <a:p>
            <a:r>
              <a:rPr lang="tr-TR" b="1" dirty="0"/>
              <a:t> </a:t>
            </a:r>
            <a:endParaRPr lang="tr-TR" dirty="0"/>
          </a:p>
          <a:p>
            <a:r>
              <a:rPr lang="tr-TR" b="1" dirty="0"/>
              <a:t>"Herkes Düşünme ve Konuşma Yeteneklerini Geliştirebilir."</a:t>
            </a:r>
            <a:endParaRPr lang="tr-TR" dirty="0"/>
          </a:p>
          <a:p>
            <a:r>
              <a:rPr lang="tr-TR" dirty="0"/>
              <a:t>Bu çalışmalara katılan birey, kişiliğini ve konuşma özelliklerini tanır; eksikliklerini fark eder. Dil doğaçlamalarıyla kendini geliştirme şansı bulur. Atölye çalışmalarında, kendi konuşma özelliklerine uygun, kendine özgü iletişim becerilerini profesyonel teknikler ve ipuçları ile geliştirir.</a:t>
            </a:r>
          </a:p>
          <a:p>
            <a:endParaRPr lang="tr-TR" dirty="0"/>
          </a:p>
        </p:txBody>
      </p:sp>
      <p:sp>
        <p:nvSpPr>
          <p:cNvPr id="3" name="Başlık 2"/>
          <p:cNvSpPr>
            <a:spLocks noGrp="1"/>
          </p:cNvSpPr>
          <p:nvPr>
            <p:ph type="title"/>
          </p:nvPr>
        </p:nvSpPr>
        <p:spPr/>
        <p:txBody>
          <a:bodyPr/>
          <a:lstStyle/>
          <a:p>
            <a:r>
              <a:rPr lang="tr-TR" b="1" dirty="0"/>
              <a:t>DİKSİYON SANATININ ÖNEMİ</a:t>
            </a:r>
            <a:endParaRPr lang="tr-TR" dirty="0"/>
          </a:p>
        </p:txBody>
      </p:sp>
    </p:spTree>
    <p:extLst>
      <p:ext uri="{BB962C8B-B14F-4D97-AF65-F5344CB8AC3E}">
        <p14:creationId xmlns:p14="http://schemas.microsoft.com/office/powerpoint/2010/main" val="64284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Herhangi bir dili konuşmak, yalnızca o dil hakkında birtakım temel bilgilere sahip olmak demek dilin kelime kadrosunu öğrenmek ve iletişim kurmaktan ibaret değildir. Dilin doğru ve güzel kullanılması da önemlidir. Dilin seslerini doğru telaffuz edebilmek, kelimeleri doğru seçerek yerinde kullanabilmek de ayrı bir sanattır.</a:t>
            </a:r>
            <a:endParaRPr lang="tr-TR" dirty="0"/>
          </a:p>
        </p:txBody>
      </p:sp>
      <p:sp>
        <p:nvSpPr>
          <p:cNvPr id="3" name="Başlık 2"/>
          <p:cNvSpPr>
            <a:spLocks noGrp="1"/>
          </p:cNvSpPr>
          <p:nvPr>
            <p:ph type="title"/>
          </p:nvPr>
        </p:nvSpPr>
        <p:spPr/>
        <p:txBody>
          <a:bodyPr/>
          <a:lstStyle/>
          <a:p>
            <a:r>
              <a:rPr lang="tr-TR" b="1" dirty="0"/>
              <a:t>Dil ve Diksiyon</a:t>
            </a:r>
            <a:endParaRPr lang="tr-TR" dirty="0"/>
          </a:p>
        </p:txBody>
      </p:sp>
    </p:spTree>
    <p:extLst>
      <p:ext uri="{BB962C8B-B14F-4D97-AF65-F5344CB8AC3E}">
        <p14:creationId xmlns:p14="http://schemas.microsoft.com/office/powerpoint/2010/main" val="97900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Türkçe, ünlü ve ünsüz uyumları olan bir dildir. Bu bakımdan Türkçe kelimelerin telaffuzu son derece estetiktir. Herhangi bir dili doğru, güzel ve etkili konuşabilmek her insan için ona özgü bir ayrıcalık belgesidir, Konuşması, ses tonu, kelimeleri doğru seçip yerinde kullanması, doğru telaffuz etmesi kişiyi diğer insanlardan daha farklı bir konuma getirir.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080303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r>
              <a:rPr lang="tr-TR" b="1" dirty="0"/>
              <a:t>1. Lehçe: </a:t>
            </a:r>
            <a:r>
              <a:rPr lang="tr-TR" dirty="0"/>
              <a:t>Herhangi bir dilden bilinen tarihi seyir içinde veya daha önceden ayrılmış olup ses, şekil ve kelime ayrılıkları gösteren kollara lehçe adı verilir.  Örneğin; </a:t>
            </a:r>
            <a:r>
              <a:rPr lang="tr-TR" dirty="0" smtClean="0"/>
              <a:t>Türkçe ’den </a:t>
            </a:r>
            <a:r>
              <a:rPr lang="tr-TR" dirty="0"/>
              <a:t>tarih içinde bilinen zamanlarda ayrılmış olan Azerbaycan, Kazak ve Özbek Türkçesi gibi kollar yakın lehçe kabul edilmektedir.</a:t>
            </a:r>
          </a:p>
          <a:p>
            <a:r>
              <a:rPr lang="tr-TR" dirty="0"/>
              <a:t> </a:t>
            </a:r>
          </a:p>
          <a:p>
            <a:r>
              <a:rPr lang="tr-TR" b="1" dirty="0"/>
              <a:t>2. Ağız: </a:t>
            </a:r>
            <a:r>
              <a:rPr lang="tr-TR" dirty="0"/>
              <a:t>Herhangi bir dil veya lehçenin daha çok söyleyiş (telaffuz) özelliklerine bağlı olarak oluşan mahalli kollarıdır. Her dil veya lehçenin kendi içinde ağızları vardır. Ağızlar halkın kullandığı doğal konuşma biçimleridir. Gelişmiş her dilin içerisinde yeni ve farklı ağızlar ortaya çıkabilir. Ancak, her dilin tek bir edebi ağzı vardır. Türkiye </a:t>
            </a:r>
            <a:r>
              <a:rPr lang="tr-TR" dirty="0" smtClean="0"/>
              <a:t>Türkçe' sinin </a:t>
            </a:r>
            <a:r>
              <a:rPr lang="tr-TR" dirty="0"/>
              <a:t>edebi ağzı İstanbul ağzıdır. Örneğin; Türkiye Türkçesinin Erzurum, Trabzon, Denizli gibi çok sayıda ağzı mevcuttur.</a:t>
            </a:r>
          </a:p>
          <a:p>
            <a:endParaRPr lang="tr-TR" dirty="0"/>
          </a:p>
        </p:txBody>
      </p:sp>
      <p:sp>
        <p:nvSpPr>
          <p:cNvPr id="3" name="Başlık 2"/>
          <p:cNvSpPr>
            <a:spLocks noGrp="1"/>
          </p:cNvSpPr>
          <p:nvPr>
            <p:ph type="title"/>
          </p:nvPr>
        </p:nvSpPr>
        <p:spPr/>
        <p:txBody>
          <a:bodyPr>
            <a:normAutofit fontScale="90000"/>
          </a:bodyPr>
          <a:lstStyle/>
          <a:p>
            <a:r>
              <a:rPr lang="tr-TR" dirty="0" smtClean="0"/>
              <a:t>Türkçe’nin </a:t>
            </a:r>
            <a:r>
              <a:rPr lang="tr-TR" dirty="0"/>
              <a:t>söyleyiş farklılıkları iki ayrı kavramı ortaya çıkarmıştır Bunlar</a:t>
            </a:r>
            <a:endParaRPr lang="tr-TR" dirty="0"/>
          </a:p>
        </p:txBody>
      </p:sp>
    </p:spTree>
    <p:extLst>
      <p:ext uri="{BB962C8B-B14F-4D97-AF65-F5344CB8AC3E}">
        <p14:creationId xmlns:p14="http://schemas.microsoft.com/office/powerpoint/2010/main" val="2255087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Ses, kelime ve söz akımından meydana geldiğine göre bir sözü açıkça anlatabilmek, söz ve anlatımın inandırıcı olması, söz ve anlatımda güzelliğe ulaşabilmek diksiyon sanatının başlıca amacıdır.</a:t>
            </a:r>
            <a:endParaRPr lang="tr-TR" dirty="0"/>
          </a:p>
        </p:txBody>
      </p:sp>
      <p:sp>
        <p:nvSpPr>
          <p:cNvPr id="3" name="Başlık 2"/>
          <p:cNvSpPr>
            <a:spLocks noGrp="1"/>
          </p:cNvSpPr>
          <p:nvPr>
            <p:ph type="title"/>
          </p:nvPr>
        </p:nvSpPr>
        <p:spPr/>
        <p:txBody>
          <a:bodyPr/>
          <a:lstStyle/>
          <a:p>
            <a:r>
              <a:rPr lang="tr-TR" b="1" dirty="0" smtClean="0"/>
              <a:t>Konuşma</a:t>
            </a:r>
            <a:endParaRPr lang="tr-TR" dirty="0"/>
          </a:p>
        </p:txBody>
      </p:sp>
    </p:spTree>
    <p:extLst>
      <p:ext uri="{BB962C8B-B14F-4D97-AF65-F5344CB8AC3E}">
        <p14:creationId xmlns:p14="http://schemas.microsoft.com/office/powerpoint/2010/main" val="3735808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r>
              <a:rPr lang="tr-TR" dirty="0"/>
              <a:t>Konuşmacı düşüncelerini, duygularını ve bilgilerini karşı tarafa aktarırken “üslup” adı verilen değişik yollar </a:t>
            </a:r>
            <a:r>
              <a:rPr lang="tr-TR" dirty="0" smtClean="0"/>
              <a:t>kullanmaktadır</a:t>
            </a:r>
            <a:r>
              <a:rPr lang="tr-TR" dirty="0"/>
              <a:t>. Üç tür üslup vardır</a:t>
            </a:r>
            <a:r>
              <a:rPr lang="tr-TR" dirty="0" smtClean="0"/>
              <a:t>.</a:t>
            </a:r>
          </a:p>
          <a:p>
            <a:r>
              <a:rPr lang="tr-TR" b="1" dirty="0"/>
              <a:t>1. Sade Üslup</a:t>
            </a:r>
            <a:r>
              <a:rPr lang="tr-TR" dirty="0"/>
              <a:t>: Konuşmacının doğal ve açık anlatım özelliği kullanmasıdır. Bu üslupta kolay ve anlaşılır bir tarz esastır. Kolay ve pratik öğretmek, eğlendirmek bu üslubun özellikleri arasında yer almaktadır.</a:t>
            </a:r>
          </a:p>
          <a:p>
            <a:r>
              <a:rPr lang="tr-TR" dirty="0"/>
              <a:t> </a:t>
            </a:r>
          </a:p>
          <a:p>
            <a:r>
              <a:rPr lang="tr-TR" b="1" dirty="0"/>
              <a:t>2. Yüksek Üslup</a:t>
            </a:r>
            <a:r>
              <a:rPr lang="tr-TR" dirty="0"/>
              <a:t>: Konuşmacının düşünce ve duygularını aktarırken çok yüksek, sanatlı ve görkemli bir üslup kullanmasıdır. Bu üslupta kelimeler seçkin ve parlaktır. İmajlara ve söz sanatlarına dayalı ifadeler kullanılır. Kültürlü insanlar bu tarz konuşmaları anlayabilir.</a:t>
            </a:r>
          </a:p>
          <a:p>
            <a:r>
              <a:rPr lang="tr-TR" b="1" dirty="0"/>
              <a:t> </a:t>
            </a:r>
            <a:endParaRPr lang="tr-TR" dirty="0"/>
          </a:p>
          <a:p>
            <a:r>
              <a:rPr lang="tr-TR" b="1" dirty="0"/>
              <a:t>3. Karışık Üslup: </a:t>
            </a:r>
            <a:r>
              <a:rPr lang="tr-TR" dirty="0"/>
              <a:t>Herkesin anlayacağı nitelikteki anlatım özelliğidir. Sade ve yüksek üslubun karışımı kullanılır. Bu üslubu her sınıftaki insan anlayabilir.</a:t>
            </a:r>
          </a:p>
          <a:p>
            <a:endParaRPr lang="tr-TR" dirty="0"/>
          </a:p>
        </p:txBody>
      </p:sp>
      <p:sp>
        <p:nvSpPr>
          <p:cNvPr id="3" name="Başlık 2"/>
          <p:cNvSpPr>
            <a:spLocks noGrp="1"/>
          </p:cNvSpPr>
          <p:nvPr>
            <p:ph type="title"/>
          </p:nvPr>
        </p:nvSpPr>
        <p:spPr/>
        <p:txBody>
          <a:bodyPr/>
          <a:lstStyle/>
          <a:p>
            <a:r>
              <a:rPr lang="tr-TR" dirty="0" smtClean="0"/>
              <a:t>ÜSLUP</a:t>
            </a:r>
            <a:endParaRPr lang="tr-TR" dirty="0"/>
          </a:p>
        </p:txBody>
      </p:sp>
    </p:spTree>
    <p:extLst>
      <p:ext uri="{BB962C8B-B14F-4D97-AF65-F5344CB8AC3E}">
        <p14:creationId xmlns:p14="http://schemas.microsoft.com/office/powerpoint/2010/main" val="867892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Diksiyon; konuşma öncesinde alınan nefesle, nefesinizin oluşturduğu seslerle ve bu seslerin artiküle edilerek yani ağzınızda şekillendirilerek oluşturduğu kelimelerle ilgilenir. Ayrıca konuşmanızı süslediğiniz ve daha anlamlı hale getirmek için yaptığınız tonlamalar, vurgular da diksiyonun çalışma alanıdır.</a:t>
            </a:r>
            <a:endParaRPr lang="tr-TR" dirty="0"/>
          </a:p>
        </p:txBody>
      </p:sp>
      <p:sp>
        <p:nvSpPr>
          <p:cNvPr id="3" name="Başlık 2"/>
          <p:cNvSpPr>
            <a:spLocks noGrp="1"/>
          </p:cNvSpPr>
          <p:nvPr>
            <p:ph type="title"/>
          </p:nvPr>
        </p:nvSpPr>
        <p:spPr/>
        <p:txBody>
          <a:bodyPr/>
          <a:lstStyle/>
          <a:p>
            <a:r>
              <a:rPr lang="tr-TR" b="1" dirty="0"/>
              <a:t>Diksiyon ve Ses</a:t>
            </a:r>
            <a:endParaRPr lang="tr-TR" dirty="0"/>
          </a:p>
        </p:txBody>
      </p:sp>
    </p:spTree>
    <p:extLst>
      <p:ext uri="{BB962C8B-B14F-4D97-AF65-F5344CB8AC3E}">
        <p14:creationId xmlns:p14="http://schemas.microsoft.com/office/powerpoint/2010/main" val="767366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TotalTime>
  <Words>315</Words>
  <Application>Microsoft Office PowerPoint</Application>
  <PresentationFormat>Ekran Gösterisi (4:3)</PresentationFormat>
  <Paragraphs>89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Dalga Biçimi</vt:lpstr>
      <vt:lpstr>DİKSİYON</vt:lpstr>
      <vt:lpstr>PowerPoint Sunusu</vt:lpstr>
      <vt:lpstr>DİKSİYON SANATININ ÖNEMİ</vt:lpstr>
      <vt:lpstr>Dil ve Diksiyon</vt:lpstr>
      <vt:lpstr>PowerPoint Sunusu</vt:lpstr>
      <vt:lpstr>Türkçe’nin söyleyiş farklılıkları iki ayrı kavramı ortaya çıkarmıştır Bunlar</vt:lpstr>
      <vt:lpstr>Konuşma</vt:lpstr>
      <vt:lpstr>ÜSLUP</vt:lpstr>
      <vt:lpstr>Diksiyon ve Ses</vt:lpstr>
      <vt:lpstr>Fonetik</vt:lpstr>
      <vt:lpstr>Artikülasyon (Boğumlanma)</vt:lpstr>
      <vt:lpstr>PowerPoint Sunusu</vt:lpstr>
      <vt:lpstr>SES</vt:lpstr>
      <vt:lpstr>Ses Olayı</vt:lpstr>
      <vt:lpstr>PowerPoint Sunusu</vt:lpstr>
      <vt:lpstr>Sesin Nitelikleri</vt:lpstr>
      <vt:lpstr>Diksiyon Bakımından Ses</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DİKSİYON</dc:title>
  <dc:creator>User</dc:creator>
  <cp:lastModifiedBy>User</cp:lastModifiedBy>
  <cp:revision>5</cp:revision>
  <dcterms:created xsi:type="dcterms:W3CDTF">2017-02-28T09:05:52Z</dcterms:created>
  <dcterms:modified xsi:type="dcterms:W3CDTF">2017-02-28T09:17:32Z</dcterms:modified>
</cp:coreProperties>
</file>